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5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4" r:id="rId8"/>
    <p:sldId id="271" r:id="rId9"/>
    <p:sldId id="265" r:id="rId10"/>
    <p:sldId id="269" r:id="rId11"/>
    <p:sldId id="26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18"/>
    <p:restoredTop sz="96208"/>
  </p:normalViewPr>
  <p:slideViewPr>
    <p:cSldViewPr snapToGrid="0" snapToObjects="1">
      <p:cViewPr varScale="1">
        <p:scale>
          <a:sx n="106" d="100"/>
          <a:sy n="106" d="100"/>
        </p:scale>
        <p:origin x="216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2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6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9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9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hyperlink" Target="file:///Users/esdras/Ironhack/Proyect/Prophet/filename.html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file:///Users/esdras/Ironhack/Proyect/Prophet/filenam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6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197A35A4-4B10-4D69-9095-61912611B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dining room table in front of a window&#10;&#10;Description automatically generated">
            <a:extLst>
              <a:ext uri="{FF2B5EF4-FFF2-40B4-BE49-F238E27FC236}">
                <a16:creationId xmlns:a16="http://schemas.microsoft.com/office/drawing/2014/main" id="{C67997DE-59E4-FA44-B6C5-3EA12291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r="24027" b="-2"/>
          <a:stretch/>
        </p:blipFill>
        <p:spPr>
          <a:xfrm>
            <a:off x="-2" y="-1"/>
            <a:ext cx="7425903" cy="6858000"/>
          </a:xfrm>
          <a:prstGeom prst="rect">
            <a:avLst/>
          </a:prstGeom>
        </p:spPr>
      </p:pic>
      <p:sp>
        <p:nvSpPr>
          <p:cNvPr id="74" name="Rectangle 68">
            <a:extLst>
              <a:ext uri="{FF2B5EF4-FFF2-40B4-BE49-F238E27FC236}">
                <a16:creationId xmlns:a16="http://schemas.microsoft.com/office/drawing/2014/main" id="{821C227B-8D03-4140-A185-6F451223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11B4CC-0F94-E14D-8B90-FD14A368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1" y="1658528"/>
            <a:ext cx="3741824" cy="35409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spc="-100" dirty="0">
                <a:solidFill>
                  <a:schemeClr val="tx1"/>
                </a:solidFill>
              </a:rPr>
              <a:t>FB Prophet (Time Series) Forecasting practical application</a:t>
            </a:r>
          </a:p>
        </p:txBody>
      </p: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77B285E0-44B3-9449-A798-B9D085EB9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49" y="4060528"/>
            <a:ext cx="2387433" cy="23934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7F2A6A-3D45-D04B-8EBD-E31A414C8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848" y="295988"/>
            <a:ext cx="2337435" cy="2337435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A5EABC0E-D163-FC43-A888-39CF18F43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3607" y="2630161"/>
            <a:ext cx="1451917" cy="14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6" y="1012201"/>
            <a:ext cx="8851391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Otras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aplicaciones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SWEET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26723" y="2288062"/>
            <a:ext cx="7300609" cy="271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Elaboración</a:t>
            </a:r>
            <a:r>
              <a:rPr lang="en-US" sz="4000" dirty="0"/>
              <a:t> de </a:t>
            </a:r>
            <a:r>
              <a:rPr lang="en-US" sz="4000" dirty="0" err="1"/>
              <a:t>productos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costos</a:t>
            </a:r>
            <a:r>
              <a:rPr lang="en-US" sz="4000" dirty="0"/>
              <a:t> </a:t>
            </a:r>
            <a:r>
              <a:rPr lang="en-US" sz="4000" dirty="0" err="1"/>
              <a:t>fijos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materias</a:t>
            </a:r>
            <a:r>
              <a:rPr lang="en-US" sz="4000" dirty="0"/>
              <a:t> </a:t>
            </a:r>
            <a:r>
              <a:rPr lang="en-US" sz="4000" dirty="0" err="1"/>
              <a:t>primas</a:t>
            </a:r>
            <a:endParaRPr lang="en-US" sz="4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5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3" name="Picture 2" descr="A picture containing object, different, table, group&#10;&#10;Description automatically generated">
            <a:extLst>
              <a:ext uri="{FF2B5EF4-FFF2-40B4-BE49-F238E27FC236}">
                <a16:creationId xmlns:a16="http://schemas.microsoft.com/office/drawing/2014/main" id="{A313EEFE-C171-6D41-9758-08545DD6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13" y="1776928"/>
            <a:ext cx="9536577" cy="3300019"/>
          </a:xfrm>
          <a:prstGeom prst="rect">
            <a:avLst/>
          </a:prstGeom>
        </p:spPr>
      </p:pic>
      <p:sp>
        <p:nvSpPr>
          <p:cNvPr id="14" name="Vertical Title 3">
            <a:extLst>
              <a:ext uri="{FF2B5EF4-FFF2-40B4-BE49-F238E27FC236}">
                <a16:creationId xmlns:a16="http://schemas.microsoft.com/office/drawing/2014/main" id="{9E47B737-A6B8-4645-A5F2-72B508A9C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36873" y="596119"/>
            <a:ext cx="10281391" cy="843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>
                <a:solidFill>
                  <a:schemeClr val="accent1"/>
                </a:solidFill>
              </a:rPr>
              <a:t>Riesgos</a:t>
            </a:r>
            <a:r>
              <a:rPr lang="en-US" sz="5200" dirty="0">
                <a:solidFill>
                  <a:schemeClr val="accent1"/>
                </a:solidFill>
              </a:rPr>
              <a:t>: </a:t>
            </a:r>
            <a:r>
              <a:rPr lang="en-US" sz="5200" dirty="0" err="1">
                <a:solidFill>
                  <a:schemeClr val="accent1"/>
                </a:solidFill>
              </a:rPr>
              <a:t>Pronostico</a:t>
            </a:r>
            <a:r>
              <a:rPr lang="en-US" sz="5200" dirty="0">
                <a:solidFill>
                  <a:schemeClr val="accent1"/>
                </a:solidFill>
              </a:rPr>
              <a:t> de Pan de Curry</a:t>
            </a:r>
          </a:p>
        </p:txBody>
      </p:sp>
    </p:spTree>
    <p:extLst>
      <p:ext uri="{BB962C8B-B14F-4D97-AF65-F5344CB8AC3E}">
        <p14:creationId xmlns:p14="http://schemas.microsoft.com/office/powerpoint/2010/main" val="365579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preparing food in a store&#10;&#10;Description automatically generated">
            <a:extLst>
              <a:ext uri="{FF2B5EF4-FFF2-40B4-BE49-F238E27FC236}">
                <a16:creationId xmlns:a16="http://schemas.microsoft.com/office/drawing/2014/main" id="{B8002FF9-5547-DA44-BE2B-9F53AE5AD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32" r="9092" b="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 dirty="0" err="1">
                <a:solidFill>
                  <a:schemeClr val="tx1"/>
                </a:solidFill>
              </a:rPr>
              <a:t>Conclusiones</a:t>
            </a:r>
            <a:endParaRPr lang="en-US" sz="4400" spc="-100" dirty="0">
              <a:solidFill>
                <a:schemeClr val="tx1"/>
              </a:solidFill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21A40BD9-E3DB-DA43-A6F5-1AEE87058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4" y="1974166"/>
            <a:ext cx="1218655" cy="122170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10F73DD8-F8F5-D04A-8E4B-D988C4144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6436" y="1974166"/>
            <a:ext cx="1221708" cy="1221708"/>
          </a:xfrm>
          <a:prstGeom prst="rect">
            <a:avLst/>
          </a:prstGeom>
        </p:spPr>
      </p:pic>
      <p:pic>
        <p:nvPicPr>
          <p:cNvPr id="88" name="Graphic 87" descr="Close">
            <a:extLst>
              <a:ext uri="{FF2B5EF4-FFF2-40B4-BE49-F238E27FC236}">
                <a16:creationId xmlns:a16="http://schemas.microsoft.com/office/drawing/2014/main" id="{2FAD535B-CE1F-7F46-8699-5F7A4D08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3033" y="2315369"/>
            <a:ext cx="683849" cy="6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BED7469-0D10-44CB-A4C2-C1124B3C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351E00-23D4-4170-AACC-F27A1EE3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A992460-7FA3-40FE-A958-BCD1981B9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F57D5B-380D-48E9-8DAD-DD500FE80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Vertical Title 2">
            <a:extLst>
              <a:ext uri="{FF2B5EF4-FFF2-40B4-BE49-F238E27FC236}">
                <a16:creationId xmlns:a16="http://schemas.microsoft.com/office/drawing/2014/main" id="{821BC5AD-9568-F044-9E6E-BE215D7BB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SWEET Co. Bakery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6DBAF206-87D7-584F-88F5-36180253B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9249" y="2139696"/>
            <a:ext cx="4016116" cy="36452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Localizada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el </a:t>
            </a:r>
            <a:r>
              <a:rPr lang="en-US" sz="2400" dirty="0" err="1">
                <a:solidFill>
                  <a:srgbClr val="FFFFFF"/>
                </a:solidFill>
              </a:rPr>
              <a:t>corazón</a:t>
            </a:r>
            <a:r>
              <a:rPr lang="en-US" sz="2400" dirty="0">
                <a:solidFill>
                  <a:srgbClr val="FFFFFF"/>
                </a:solidFill>
              </a:rPr>
              <a:t> de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 SWEET es una </a:t>
            </a:r>
            <a:r>
              <a:rPr lang="en-US" sz="2400" dirty="0" err="1">
                <a:solidFill>
                  <a:srgbClr val="FFFFFF"/>
                </a:solidFill>
              </a:rPr>
              <a:t>panadería</a:t>
            </a:r>
            <a:r>
              <a:rPr lang="en-US" sz="2400" dirty="0">
                <a:solidFill>
                  <a:srgbClr val="FFFFFF"/>
                </a:solidFill>
              </a:rPr>
              <a:t> familiar que </a:t>
            </a:r>
            <a:r>
              <a:rPr lang="en-US" sz="2400" dirty="0" err="1">
                <a:solidFill>
                  <a:srgbClr val="FFFFFF"/>
                </a:solidFill>
              </a:rPr>
              <a:t>sirve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productos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horneados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alta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calidad</a:t>
            </a:r>
            <a:r>
              <a:rPr lang="en-US" sz="2400" dirty="0">
                <a:solidFill>
                  <a:srgbClr val="FFFFFF"/>
                </a:solidFill>
              </a:rPr>
              <a:t>. Operando por la </a:t>
            </a:r>
            <a:r>
              <a:rPr lang="en-US" sz="2400" dirty="0" err="1">
                <a:solidFill>
                  <a:srgbClr val="FFFFFF"/>
                </a:solidFill>
              </a:rPr>
              <a:t>misma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familia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durante</a:t>
            </a:r>
            <a:r>
              <a:rPr lang="en-US" sz="2400" dirty="0">
                <a:solidFill>
                  <a:srgbClr val="FFFFFF"/>
                </a:solidFill>
              </a:rPr>
              <a:t> 107 </a:t>
            </a:r>
            <a:r>
              <a:rPr lang="en-US" sz="2400" dirty="0" err="1">
                <a:solidFill>
                  <a:srgbClr val="FFFFFF"/>
                </a:solidFill>
              </a:rPr>
              <a:t>años</a:t>
            </a:r>
            <a:r>
              <a:rPr lang="en-US" sz="2400" dirty="0">
                <a:solidFill>
                  <a:srgbClr val="FFFFFF"/>
                </a:solidFill>
              </a:rPr>
              <a:t> por 4 </a:t>
            </a:r>
            <a:r>
              <a:rPr lang="en-US" sz="2400" dirty="0" err="1">
                <a:solidFill>
                  <a:srgbClr val="FFFFFF"/>
                </a:solidFill>
              </a:rPr>
              <a:t>generaciones</a:t>
            </a:r>
            <a:r>
              <a:rPr lang="en-US" sz="2400" dirty="0">
                <a:solidFill>
                  <a:srgbClr val="FFFFFF"/>
                </a:solidFill>
              </a:rPr>
              <a:t> que </a:t>
            </a:r>
            <a:r>
              <a:rPr lang="en-US" sz="2400" dirty="0" err="1">
                <a:solidFill>
                  <a:srgbClr val="FFFFFF"/>
                </a:solidFill>
              </a:rPr>
              <a:t>originalmente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comenzo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Seattle, EUA y </a:t>
            </a:r>
            <a:r>
              <a:rPr lang="en-US" sz="2400" dirty="0" err="1">
                <a:solidFill>
                  <a:srgbClr val="FFFFFF"/>
                </a:solidFill>
              </a:rPr>
              <a:t>actualmente</a:t>
            </a:r>
            <a:r>
              <a:rPr lang="en-US" sz="2400" dirty="0">
                <a:solidFill>
                  <a:srgbClr val="FFFFFF"/>
                </a:solidFill>
              </a:rPr>
              <a:t> se </a:t>
            </a:r>
            <a:r>
              <a:rPr lang="en-US" sz="2400" dirty="0" err="1">
                <a:solidFill>
                  <a:srgbClr val="FFFFFF"/>
                </a:solidFill>
              </a:rPr>
              <a:t>encuentra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CC8E5-7727-4F29-A17D-114AF339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600802-151E-4F13-8C35-8D5CEDFF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25053E-1062-4FE2-974C-546DC769D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7A840DD3-BC39-F24B-9912-EA6B95AD9C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24299" b="-2"/>
          <a:stretch/>
        </p:blipFill>
        <p:spPr>
          <a:xfrm>
            <a:off x="7460907" y="3264090"/>
            <a:ext cx="4027002" cy="3593910"/>
          </a:xfrm>
          <a:prstGeom prst="rect">
            <a:avLst/>
          </a:prstGeom>
        </p:spPr>
      </p:pic>
      <p:pic>
        <p:nvPicPr>
          <p:cNvPr id="14" name="Picture 1" descr="Macintosh HD:Users:Esdras:Desktop:120205-0001.JPG">
            <a:extLst>
              <a:ext uri="{FF2B5EF4-FFF2-40B4-BE49-F238E27FC236}">
                <a16:creationId xmlns:a16="http://schemas.microsoft.com/office/drawing/2014/main" id="{7EA9AE33-9CD2-9647-AF6F-AF8B2EF73B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r="8927" b="-1"/>
          <a:stretch/>
        </p:blipFill>
        <p:spPr bwMode="auto">
          <a:xfrm>
            <a:off x="5137460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75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d on a wooden cutting board&#10;&#10;Description automatically generated">
            <a:extLst>
              <a:ext uri="{FF2B5EF4-FFF2-40B4-BE49-F238E27FC236}">
                <a16:creationId xmlns:a16="http://schemas.microsoft.com/office/drawing/2014/main" id="{E91053A7-CF32-644F-94DA-1D16DB68C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83" b="-4"/>
          <a:stretch/>
        </p:blipFill>
        <p:spPr>
          <a:xfrm>
            <a:off x="321733" y="321733"/>
            <a:ext cx="2161630" cy="2425695"/>
          </a:xfrm>
          <a:prstGeom prst="rect">
            <a:avLst/>
          </a:prstGeom>
        </p:spPr>
      </p:pic>
      <p:pic>
        <p:nvPicPr>
          <p:cNvPr id="7" name="Picture 6" descr="A picture containing indoor, black, cake, table&#10;&#10;Description automatically generated">
            <a:extLst>
              <a:ext uri="{FF2B5EF4-FFF2-40B4-BE49-F238E27FC236}">
                <a16:creationId xmlns:a16="http://schemas.microsoft.com/office/drawing/2014/main" id="{CD66C830-6FD4-0449-AC42-F6C332C1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3" r="2351" b="-1"/>
          <a:stretch/>
        </p:blipFill>
        <p:spPr>
          <a:xfrm>
            <a:off x="2567183" y="321730"/>
            <a:ext cx="2161630" cy="2425695"/>
          </a:xfrm>
          <a:prstGeom prst="rect">
            <a:avLst/>
          </a:prstGeom>
        </p:spPr>
      </p:pic>
      <p:pic>
        <p:nvPicPr>
          <p:cNvPr id="13" name="Picture 12" descr="A tray of food&#10;&#10;Description automatically generated">
            <a:extLst>
              <a:ext uri="{FF2B5EF4-FFF2-40B4-BE49-F238E27FC236}">
                <a16:creationId xmlns:a16="http://schemas.microsoft.com/office/drawing/2014/main" id="{75D9B4D9-26B0-E04F-B3B8-8E6022015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8" r="3" b="23938"/>
          <a:stretch/>
        </p:blipFill>
        <p:spPr>
          <a:xfrm>
            <a:off x="321733" y="2831251"/>
            <a:ext cx="4407080" cy="3705016"/>
          </a:xfrm>
          <a:prstGeom prst="rect">
            <a:avLst/>
          </a:prstGeom>
        </p:spPr>
      </p:pic>
      <p:pic>
        <p:nvPicPr>
          <p:cNvPr id="19" name="Picture 18" descr="A close up of a doughnut sitting on a table&#10;&#10;Description automatically generated">
            <a:extLst>
              <a:ext uri="{FF2B5EF4-FFF2-40B4-BE49-F238E27FC236}">
                <a16:creationId xmlns:a16="http://schemas.microsoft.com/office/drawing/2014/main" id="{76837593-BA86-7C4A-81D4-7CEBBC700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92" b="-1"/>
          <a:stretch/>
        </p:blipFill>
        <p:spPr>
          <a:xfrm>
            <a:off x="4812633" y="321733"/>
            <a:ext cx="7057634" cy="6214534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BCD6F49F-AA33-DB4C-840D-786AA33A5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022" y="321730"/>
            <a:ext cx="1366456" cy="13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546811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Situación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7802" y="2288062"/>
            <a:ext cx="10073638" cy="3807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Nulo</a:t>
            </a:r>
            <a:r>
              <a:rPr lang="en-US" sz="4000" dirty="0"/>
              <a:t> control </a:t>
            </a:r>
            <a:r>
              <a:rPr lang="en-US" sz="4000" dirty="0" err="1"/>
              <a:t>estadístico</a:t>
            </a:r>
            <a:r>
              <a:rPr lang="en-US" sz="4000" dirty="0"/>
              <a:t> y de </a:t>
            </a:r>
            <a:r>
              <a:rPr lang="en-US" sz="4000" dirty="0" err="1"/>
              <a:t>información</a:t>
            </a:r>
            <a:r>
              <a:rPr lang="en-US" sz="4000" dirty="0"/>
              <a:t>.</a:t>
            </a:r>
          </a:p>
          <a:p>
            <a:r>
              <a:rPr lang="en-US" sz="4000" dirty="0" err="1"/>
              <a:t>Método</a:t>
            </a:r>
            <a:r>
              <a:rPr lang="en-US" sz="4000" dirty="0"/>
              <a:t> </a:t>
            </a:r>
            <a:r>
              <a:rPr lang="en-US" sz="4000" dirty="0" err="1"/>
              <a:t>poco</a:t>
            </a:r>
            <a:r>
              <a:rPr lang="en-US" sz="4000" dirty="0"/>
              <a:t> </a:t>
            </a:r>
            <a:r>
              <a:rPr lang="en-US" sz="4000" dirty="0" err="1"/>
              <a:t>confiable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su</a:t>
            </a:r>
            <a:r>
              <a:rPr lang="en-US" sz="4000" dirty="0"/>
              <a:t> </a:t>
            </a:r>
            <a:r>
              <a:rPr lang="en-US" sz="4000" dirty="0" err="1"/>
              <a:t>pronóstico</a:t>
            </a:r>
            <a:r>
              <a:rPr lang="en-US" sz="4000" dirty="0"/>
              <a:t> de </a:t>
            </a:r>
            <a:r>
              <a:rPr lang="en-US" sz="4000" dirty="0" err="1"/>
              <a:t>producción</a:t>
            </a:r>
            <a:r>
              <a:rPr lang="en-US" sz="4000" dirty="0"/>
              <a:t>.</a:t>
            </a:r>
          </a:p>
          <a:p>
            <a:r>
              <a:rPr lang="en-US" sz="4000" dirty="0"/>
              <a:t>Baja </a:t>
            </a:r>
            <a:r>
              <a:rPr lang="en-US" sz="4000" dirty="0" err="1"/>
              <a:t>optimización</a:t>
            </a:r>
            <a:r>
              <a:rPr lang="en-US" sz="4000" dirty="0"/>
              <a:t> de </a:t>
            </a:r>
            <a:r>
              <a:rPr lang="en-US" sz="4000" dirty="0" err="1"/>
              <a:t>recursos</a:t>
            </a:r>
            <a:r>
              <a:rPr lang="en-US" sz="4000" dirty="0"/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688436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Estacionalidad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DFB56E39-6773-8540-8A16-F0C4334B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69" y="2109411"/>
            <a:ext cx="11786132" cy="37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48127D9-9B29-EE48-9C19-FD0ACF8EDD81}"/>
              </a:ext>
            </a:extLst>
          </p:cNvPr>
          <p:cNvSpPr txBox="1">
            <a:spLocks/>
          </p:cNvSpPr>
          <p:nvPr/>
        </p:nvSpPr>
        <p:spPr>
          <a:xfrm>
            <a:off x="2133474" y="2423160"/>
            <a:ext cx="8308974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i="1" dirty="0">
                <a:solidFill>
                  <a:schemeClr val="tx2"/>
                </a:solidFill>
              </a:rPr>
              <a:t>f(x) = g(x) + s(x) + h(x) + e(t)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A32ABC1-879F-9D4F-B1C5-C78B388D02BD}"/>
              </a:ext>
            </a:extLst>
          </p:cNvPr>
          <p:cNvSpPr txBox="1">
            <a:spLocks/>
          </p:cNvSpPr>
          <p:nvPr/>
        </p:nvSpPr>
        <p:spPr>
          <a:xfrm>
            <a:off x="1968882" y="3791185"/>
            <a:ext cx="8638158" cy="2499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_tradnl" b="1" dirty="0"/>
              <a:t>Tendencia g(x): </a:t>
            </a:r>
            <a:r>
              <a:rPr lang="es-ES_tradnl" dirty="0"/>
              <a:t>modela cambios no periódicos ya sea lineal o logístico.</a:t>
            </a:r>
          </a:p>
          <a:p>
            <a:pPr fontAlgn="base"/>
            <a:r>
              <a:rPr lang="es-ES_tradnl" b="1" dirty="0"/>
              <a:t>Estacionalidad</a:t>
            </a:r>
            <a:r>
              <a:rPr lang="es-ES_tradnl" dirty="0"/>
              <a:t>  </a:t>
            </a:r>
            <a:r>
              <a:rPr lang="es-ES_tradnl" b="1" dirty="0"/>
              <a:t>s(x)</a:t>
            </a:r>
            <a:r>
              <a:rPr lang="es-ES_tradnl" dirty="0"/>
              <a:t>: representa cambios periódicos (semanales, mensuales, anuales).</a:t>
            </a:r>
          </a:p>
          <a:p>
            <a:pPr fontAlgn="base"/>
            <a:r>
              <a:rPr lang="es-ES_tradnl" dirty="0"/>
              <a:t>Enlaza los efectos de </a:t>
            </a:r>
            <a:r>
              <a:rPr lang="es-ES_tradnl" b="1" dirty="0"/>
              <a:t>días festivos h(x) </a:t>
            </a:r>
            <a:r>
              <a:rPr lang="es-ES_tradnl" dirty="0"/>
              <a:t>en horarios potencialmente irregulares.</a:t>
            </a:r>
          </a:p>
          <a:p>
            <a:r>
              <a:rPr lang="es-ES_tradnl" b="1" dirty="0">
                <a:solidFill>
                  <a:schemeClr val="tx2"/>
                </a:solidFill>
              </a:rPr>
              <a:t>εx</a:t>
            </a:r>
            <a:r>
              <a:rPr lang="es-ES_tradnl" dirty="0">
                <a:solidFill>
                  <a:schemeClr val="tx2"/>
                </a:solidFill>
              </a:rPr>
              <a:t>: error explica cualquier cambio inusual que el modelo no tenga en cuenta</a:t>
            </a:r>
          </a:p>
        </p:txBody>
      </p:sp>
      <p:pic>
        <p:nvPicPr>
          <p:cNvPr id="13" name="Picture 12" descr="A picture containing drawing, red, blue&#10;&#10;Description automatically generated">
            <a:extLst>
              <a:ext uri="{FF2B5EF4-FFF2-40B4-BE49-F238E27FC236}">
                <a16:creationId xmlns:a16="http://schemas.microsoft.com/office/drawing/2014/main" id="{156819A9-2D14-5846-A81C-24A02E33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86" y="488099"/>
            <a:ext cx="6973950" cy="1638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ABF80D8-E755-3B4C-9662-3688DF152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9" name="Picture 8" descr="A picture containing colorful, lined, row, bunch&#10;&#10;Description automatically generated">
            <a:extLst>
              <a:ext uri="{FF2B5EF4-FFF2-40B4-BE49-F238E27FC236}">
                <a16:creationId xmlns:a16="http://schemas.microsoft.com/office/drawing/2014/main" id="{20A93C0F-C218-2A4A-9B76-B1D8B84C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32" y="3598649"/>
            <a:ext cx="9542380" cy="3085130"/>
          </a:xfrm>
          <a:prstGeom prst="rect">
            <a:avLst/>
          </a:prstGeom>
        </p:spPr>
      </p:pic>
      <p:pic>
        <p:nvPicPr>
          <p:cNvPr id="13" name="Graphic 12" descr="Playbook">
            <a:hlinkClick r:id="rId5"/>
            <a:extLst>
              <a:ext uri="{FF2B5EF4-FFF2-40B4-BE49-F238E27FC236}">
                <a16:creationId xmlns:a16="http://schemas.microsoft.com/office/drawing/2014/main" id="{FE7332CF-269E-8A4F-8C96-48B3B7173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380" y="5141214"/>
            <a:ext cx="914400" cy="914400"/>
          </a:xfrm>
          <a:prstGeom prst="rect">
            <a:avLst/>
          </a:prstGeom>
        </p:spPr>
      </p:pic>
      <p:pic>
        <p:nvPicPr>
          <p:cNvPr id="3" name="Picture 2" descr="A picture containing object, table, many, lined&#10;&#10;Description automatically generated">
            <a:extLst>
              <a:ext uri="{FF2B5EF4-FFF2-40B4-BE49-F238E27FC236}">
                <a16:creationId xmlns:a16="http://schemas.microsoft.com/office/drawing/2014/main" id="{44218342-ED1F-9244-8A89-38E2CD81E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5683" y="327051"/>
            <a:ext cx="8837230" cy="29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13" name="Graphic 12" descr="Playbook">
            <a:hlinkClick r:id="rId4"/>
            <a:extLst>
              <a:ext uri="{FF2B5EF4-FFF2-40B4-BE49-F238E27FC236}">
                <a16:creationId xmlns:a16="http://schemas.microsoft.com/office/drawing/2014/main" id="{FE7332CF-269E-8A4F-8C96-48B3B7173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80" y="514121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D1774-5B76-C148-BC3B-8870E72B5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212" y="1651176"/>
            <a:ext cx="9617595" cy="32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4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sp>
        <p:nvSpPr>
          <p:cNvPr id="16" name="Vertical Title 3">
            <a:extLst>
              <a:ext uri="{FF2B5EF4-FFF2-40B4-BE49-F238E27FC236}">
                <a16:creationId xmlns:a16="http://schemas.microsoft.com/office/drawing/2014/main" id="{DDAA744D-E329-6C42-A905-2FA220384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50592" y="340018"/>
            <a:ext cx="6876287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Aplicación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RH </a:t>
            </a:r>
          </a:p>
        </p:txBody>
      </p:sp>
      <p:pic>
        <p:nvPicPr>
          <p:cNvPr id="5" name="Graphic 4" descr="Group of people">
            <a:extLst>
              <a:ext uri="{FF2B5EF4-FFF2-40B4-BE49-F238E27FC236}">
                <a16:creationId xmlns:a16="http://schemas.microsoft.com/office/drawing/2014/main" id="{55CA2E1F-CE3F-2E4C-8542-CC6091454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262" y="2003560"/>
            <a:ext cx="1420868" cy="14208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AF8AE0-DE9E-7941-8C63-871DA5C89C96}"/>
              </a:ext>
            </a:extLst>
          </p:cNvPr>
          <p:cNvSpPr/>
          <p:nvPr/>
        </p:nvSpPr>
        <p:spPr>
          <a:xfrm>
            <a:off x="3413892" y="1819143"/>
            <a:ext cx="1873846" cy="1952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dirty="0"/>
              <a:t>Friday</a:t>
            </a:r>
            <a:r>
              <a:rPr lang="en-MX" dirty="0"/>
              <a:t>         4</a:t>
            </a:r>
          </a:p>
          <a:p>
            <a:pPr fontAlgn="b"/>
            <a:r>
              <a:rPr lang="en-US" dirty="0"/>
              <a:t>Saturday</a:t>
            </a:r>
            <a:r>
              <a:rPr lang="en-MX" dirty="0"/>
              <a:t>   8</a:t>
            </a:r>
          </a:p>
          <a:p>
            <a:pPr fontAlgn="b"/>
            <a:r>
              <a:rPr lang="en-US" dirty="0"/>
              <a:t>Sunday</a:t>
            </a:r>
            <a:r>
              <a:rPr lang="en-MX" dirty="0"/>
              <a:t>       7</a:t>
            </a:r>
          </a:p>
          <a:p>
            <a:pPr fontAlgn="b"/>
            <a:r>
              <a:rPr lang="en-US" dirty="0"/>
              <a:t>Monday</a:t>
            </a:r>
            <a:r>
              <a:rPr lang="en-MX" dirty="0"/>
              <a:t>     5</a:t>
            </a:r>
          </a:p>
          <a:p>
            <a:pPr fontAlgn="b"/>
            <a:r>
              <a:rPr lang="en-US" dirty="0"/>
              <a:t>Tuesday     3</a:t>
            </a:r>
            <a:endParaRPr lang="en-MX" dirty="0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9B4B5F19-0281-0F49-AD95-7D0584B60D82}"/>
              </a:ext>
            </a:extLst>
          </p:cNvPr>
          <p:cNvSpPr/>
          <p:nvPr/>
        </p:nvSpPr>
        <p:spPr>
          <a:xfrm>
            <a:off x="5597236" y="2244436"/>
            <a:ext cx="1701338" cy="103077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0D5FE2-BB97-ED41-B780-128B298529D5}"/>
              </a:ext>
            </a:extLst>
          </p:cNvPr>
          <p:cNvSpPr/>
          <p:nvPr/>
        </p:nvSpPr>
        <p:spPr>
          <a:xfrm>
            <a:off x="7829005" y="2041164"/>
            <a:ext cx="2502714" cy="1350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"/>
            <a:r>
              <a:rPr lang="es-ES" sz="4400" dirty="0"/>
              <a:t>¥243,165</a:t>
            </a:r>
          </a:p>
          <a:p>
            <a:pPr algn="r" fontAlgn="b"/>
            <a:r>
              <a:rPr lang="es-ES" sz="4400" dirty="0"/>
              <a:t>$51,710 </a:t>
            </a:r>
            <a:endParaRPr lang="en-MX" sz="4400" dirty="0"/>
          </a:p>
        </p:txBody>
      </p:sp>
      <p:pic>
        <p:nvPicPr>
          <p:cNvPr id="9" name="Graphic 8" descr="Group success">
            <a:extLst>
              <a:ext uri="{FF2B5EF4-FFF2-40B4-BE49-F238E27FC236}">
                <a16:creationId xmlns:a16="http://schemas.microsoft.com/office/drawing/2014/main" id="{A1316269-D727-924D-AB16-A1BFEF4F1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2992" y="4408896"/>
            <a:ext cx="1351407" cy="135140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FC45A10-DCE9-DD4E-A22B-7CCF47772D40}"/>
              </a:ext>
            </a:extLst>
          </p:cNvPr>
          <p:cNvSpPr/>
          <p:nvPr/>
        </p:nvSpPr>
        <p:spPr>
          <a:xfrm>
            <a:off x="3164776" y="4192192"/>
            <a:ext cx="2246021" cy="1784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dirty="0"/>
              <a:t>Friday</a:t>
            </a:r>
            <a:r>
              <a:rPr lang="en-MX" dirty="0"/>
              <a:t>         4</a:t>
            </a:r>
          </a:p>
          <a:p>
            <a:pPr fontAlgn="b"/>
            <a:r>
              <a:rPr lang="en-US" sz="2400" b="1" dirty="0"/>
              <a:t>Saturday</a:t>
            </a:r>
            <a:r>
              <a:rPr lang="en-MX" sz="2400" b="1" dirty="0"/>
              <a:t>   7</a:t>
            </a:r>
            <a:endParaRPr lang="en-MX" b="1" dirty="0"/>
          </a:p>
          <a:p>
            <a:pPr fontAlgn="b"/>
            <a:r>
              <a:rPr lang="en-US" dirty="0"/>
              <a:t>Sunday</a:t>
            </a:r>
            <a:r>
              <a:rPr lang="en-MX" dirty="0"/>
              <a:t>       7</a:t>
            </a:r>
          </a:p>
          <a:p>
            <a:pPr fontAlgn="b"/>
            <a:r>
              <a:rPr lang="en-US" dirty="0"/>
              <a:t>Monday</a:t>
            </a:r>
            <a:r>
              <a:rPr lang="en-MX" dirty="0"/>
              <a:t>     5</a:t>
            </a:r>
          </a:p>
          <a:p>
            <a:pPr fontAlgn="b"/>
            <a:r>
              <a:rPr lang="en-US" sz="2400" b="1" dirty="0"/>
              <a:t>Tuesday     2.5</a:t>
            </a:r>
            <a:endParaRPr lang="en-MX" b="1" dirty="0"/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F62858F9-1887-484E-8194-2ED020E35FC8}"/>
              </a:ext>
            </a:extLst>
          </p:cNvPr>
          <p:cNvSpPr/>
          <p:nvPr/>
        </p:nvSpPr>
        <p:spPr>
          <a:xfrm>
            <a:off x="5683224" y="4704766"/>
            <a:ext cx="1701338" cy="103077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126880-B013-FA4C-B164-F2D93718D76B}"/>
              </a:ext>
            </a:extLst>
          </p:cNvPr>
          <p:cNvSpPr/>
          <p:nvPr/>
        </p:nvSpPr>
        <p:spPr>
          <a:xfrm>
            <a:off x="7656989" y="4192192"/>
            <a:ext cx="2898435" cy="1905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"/>
            <a:r>
              <a:rPr lang="es-ES" sz="5400" b="1" dirty="0"/>
              <a:t>¥22,954</a:t>
            </a:r>
          </a:p>
          <a:p>
            <a:pPr algn="r" fontAlgn="b"/>
            <a:r>
              <a:rPr lang="es-ES" sz="5400" b="1" dirty="0"/>
              <a:t>$4,881</a:t>
            </a:r>
            <a:endParaRPr lang="en-MX" sz="5400" b="1" dirty="0"/>
          </a:p>
        </p:txBody>
      </p:sp>
    </p:spTree>
    <p:extLst>
      <p:ext uri="{BB962C8B-B14F-4D97-AF65-F5344CB8AC3E}">
        <p14:creationId xmlns:p14="http://schemas.microsoft.com/office/powerpoint/2010/main" val="265243758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232</Words>
  <Application>Microsoft Macintosh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 2</vt:lpstr>
      <vt:lpstr>Frame</vt:lpstr>
      <vt:lpstr>FB Prophet (Time Series) Forecasting practical application</vt:lpstr>
      <vt:lpstr>SWEET Co. Bakery</vt:lpstr>
      <vt:lpstr>PowerPoint Presentation</vt:lpstr>
      <vt:lpstr>Situación actual:</vt:lpstr>
      <vt:lpstr>Estacionalidad Actual:</vt:lpstr>
      <vt:lpstr>PowerPoint Presentation</vt:lpstr>
      <vt:lpstr>PowerPoint Presentation</vt:lpstr>
      <vt:lpstr>PowerPoint Presentation</vt:lpstr>
      <vt:lpstr>Aplicación en RH </vt:lpstr>
      <vt:lpstr>Otras aplicaciones en SWEET</vt:lpstr>
      <vt:lpstr>Riesgos: Pronostico de Pan de Curry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 Prophet (Time Series) Forecasting practical application</dc:title>
  <dc:creator>Esdras Campos</dc:creator>
  <cp:lastModifiedBy>Esdras Campos</cp:lastModifiedBy>
  <cp:revision>14</cp:revision>
  <cp:lastPrinted>2020-05-20T04:21:29Z</cp:lastPrinted>
  <dcterms:created xsi:type="dcterms:W3CDTF">2020-05-20T03:48:08Z</dcterms:created>
  <dcterms:modified xsi:type="dcterms:W3CDTF">2020-05-22T01:06:13Z</dcterms:modified>
</cp:coreProperties>
</file>